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Staatliches"/>
      <p:regular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News Cycle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Staatliches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39" Type="http://schemas.openxmlformats.org/officeDocument/2006/relationships/font" Target="fonts/NewsCycle-bold.fntdata"/><Relationship Id="rId16" Type="http://schemas.openxmlformats.org/officeDocument/2006/relationships/slide" Target="slides/slide11.xml"/><Relationship Id="rId38" Type="http://schemas.openxmlformats.org/officeDocument/2006/relationships/font" Target="fonts/NewsCycl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hilosophy_of_artificial_intelligence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hilosophy_of_artificial_intelligence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hipps.conservatory.org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hilosophy_of_artificial_intelligence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hilosophy_of_artificial_intelligence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Perceptron_example.svg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comprehensive-introduction-to-neural-network-architecture-c08c6d8e5d98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R.U.R.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hilosophy_of_artificial_intelligence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Turing_test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068bcd85c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068bcd85c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i="1" lang="en" sz="1050">
                <a:solidFill>
                  <a:srgbClr val="222222"/>
                </a:solidFill>
                <a:highlight>
                  <a:srgbClr val="FFFFFF"/>
                </a:highlight>
              </a:rPr>
              <a:t>Every aspect of learning or any other feature of intelligence can be so precisely described that a machine can be made to simulate it.”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https://en.wikipedia.org/wiki/Philosophy_of_artificial_intelligence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068bcd85c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068bcd85c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i="1" lang="en" sz="1050">
                <a:solidFill>
                  <a:srgbClr val="222222"/>
                </a:solidFill>
                <a:highlight>
                  <a:srgbClr val="FFFFFF"/>
                </a:highlight>
              </a:rPr>
              <a:t>Every aspect of learning or any other feature of intelligence can be so precisely described that a machine can be made to simulate it.”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https://en.wikipedia.org/wiki/Philosophy_of_artificial_intelligence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068bcd85c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068bcd85c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https://www.phipps.conservatory.org/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068bcd85c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068bcd85c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i="1" lang="en" sz="1050">
                <a:solidFill>
                  <a:srgbClr val="222222"/>
                </a:solidFill>
                <a:highlight>
                  <a:srgbClr val="FFFFFF"/>
                </a:highlight>
              </a:rPr>
              <a:t>Every aspect of learning or any other feature of intelligence can be so precisely described that a machine can be made to simulate it.”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https://en.wikipedia.org/wiki/Philosophy_of_artificial_intelligence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068bcd85c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068bcd85c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i="1" lang="en" sz="1050">
                <a:solidFill>
                  <a:srgbClr val="222222"/>
                </a:solidFill>
                <a:highlight>
                  <a:srgbClr val="FFFFFF"/>
                </a:highlight>
              </a:rPr>
              <a:t>Every aspect of learning or any other feature of intelligence can be so precisely described that a machine can be made to simulate it.”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https://en.wikipedia.org/wiki/Philosophy_of_artificial_intelligence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068bcd85c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068bcd85c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Perceptron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https://commons.wikimedia.org/wiki/File:Perceptron_example.svg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068bcd85c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068bcd85c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068bcd85c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068bcd85c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068bcd85c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068bcd85c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068bcd85c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068bcd85c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Representation of </a:t>
            </a:r>
            <a:r>
              <a:rPr lang="en"/>
              <a:t>knowledge</a:t>
            </a:r>
            <a:r>
              <a:rPr lang="en"/>
              <a:t> is hard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possibilities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Combinatorial explosion and search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sense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068bcd85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068bcd85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068bcd85c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068bcd85c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068bcd85c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068bcd85c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068bcd85c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068bcd85c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068bcd85c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068bcd85c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068bcd85c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068bcd85c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068bcd85c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068bcd85c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https://towardsdatascience.com/comprehensive-introduction-to-neural-network-architecture-c08c6d8e5d98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068bcd85c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068bcd85c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6068bcd85c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6068bcd85c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068bcd85c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068bcd85c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068bcd85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068bcd85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Pygmalion &amp; Galatea </a:t>
            </a:r>
            <a:r>
              <a:rPr lang="en"/>
              <a:t>Painting by Ernest Normand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Hephaestus at the Forge by Guillaume Coustou the Younger (Louvre)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068bcd85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068bcd85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Metoposis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Rossum's Universal Robots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https://en.wikipedia.org/wiki/R.U.R.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068bcd85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068bcd85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068bcd85c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068bcd85c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https://en.wikipedia.org/wiki/Philosophy_of_artificial_intelligence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068bcd85c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068bcd85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from 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https://en.wikipedia.org/wiki/Turing_test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068bcd85c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068bcd85c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Intelligence can be computationally represented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Chinmay Kulkarni and Mary Beth Kery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humanaiclass.org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hyperlink" Target="http://www.youtube.com/watch?v=g0TaYhjpOfo" TargetMode="External"/><Relationship Id="rId5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9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Artificial Intelligence</a:t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8000" y="104150"/>
            <a:ext cx="4230300" cy="3126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</a:rPr>
              <a:t>Find today’s q</a:t>
            </a:r>
            <a:r>
              <a:rPr b="1" lang="en" sz="1200">
                <a:solidFill>
                  <a:srgbClr val="FFFFFF"/>
                </a:solidFill>
              </a:rPr>
              <a:t>uiz #2 at</a:t>
            </a:r>
            <a:r>
              <a:rPr b="1" lang="en" sz="1200"/>
              <a:t>    </a:t>
            </a:r>
            <a:r>
              <a:rPr b="1" lang="en" sz="1200" u="sng">
                <a:solidFill>
                  <a:schemeClr val="accent6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http://www.humanaiclass.org/</a:t>
            </a:r>
            <a:endParaRPr b="1" sz="12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1956 - 1971</a:t>
            </a:r>
            <a:r>
              <a:rPr b="1" lang="en"/>
              <a:t> </a:t>
            </a:r>
            <a:r>
              <a:rPr lang="en"/>
              <a:t>We can teach innate knowledge through rules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311700" y="1152475"/>
            <a:ext cx="81609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Symbolism</a:t>
            </a:r>
            <a:r>
              <a:rPr b="1" lang="en">
                <a:solidFill>
                  <a:srgbClr val="000000"/>
                </a:solidFill>
              </a:rPr>
              <a:t>: formal logic systems can represent intelligent action</a:t>
            </a:r>
            <a:endParaRPr/>
          </a:p>
        </p:txBody>
      </p:sp>
      <p:sp>
        <p:nvSpPr>
          <p:cNvPr id="153" name="Google Shape;15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ee http://www.aaai.org/Papers/AAAI/1982/AAAI82-070.pdf" id="154" name="Google Shape;154;p23" title="A rule based AI for maintaining nuclear reactors"/>
          <p:cNvPicPr preferRelativeResize="0"/>
          <p:nvPr/>
        </p:nvPicPr>
        <p:blipFill rotWithShape="1">
          <a:blip r:embed="rId3">
            <a:alphaModFix/>
          </a:blip>
          <a:srcRect b="0" l="0" r="0" t="40415"/>
          <a:stretch/>
        </p:blipFill>
        <p:spPr>
          <a:xfrm>
            <a:off x="2916600" y="1719350"/>
            <a:ext cx="2951100" cy="306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1956 - 1971</a:t>
            </a:r>
            <a:r>
              <a:rPr b="1" lang="en"/>
              <a:t> </a:t>
            </a:r>
            <a:r>
              <a:rPr lang="en"/>
              <a:t>We can teach innate knowledge through rules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11700" y="1152475"/>
            <a:ext cx="81609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Symbolism: formal logic systems can represent intelligent action</a:t>
            </a:r>
            <a:endParaRPr/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4"/>
          <p:cNvSpPr txBox="1"/>
          <p:nvPr/>
        </p:nvSpPr>
        <p:spPr>
          <a:xfrm>
            <a:off x="254700" y="1626775"/>
            <a:ext cx="6014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Newell &amp; Simon’s “General Problem Solver” can solve math proofs by searching a logic space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Advances in natural language processing based on rules how words relate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Advances in computer vision based on image transforms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Advances in robotics based on rules and search in simplified settings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 rotWithShape="1">
          <a:blip r:embed="rId3">
            <a:alphaModFix/>
          </a:blip>
          <a:srcRect b="0" l="0" r="0" t="-737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/>
          <p:nvPr/>
        </p:nvSpPr>
        <p:spPr>
          <a:xfrm>
            <a:off x="0" y="445025"/>
            <a:ext cx="91440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make promises you can’t keep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1071775" y="1188100"/>
            <a:ext cx="7066200" cy="2974200"/>
          </a:xfrm>
          <a:prstGeom prst="rect">
            <a:avLst/>
          </a:prstGeom>
          <a:solidFill>
            <a:srgbClr val="FFFFFF">
              <a:alpha val="96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"M</a:t>
            </a:r>
            <a:r>
              <a:rPr i="1" lang="en">
                <a:solidFill>
                  <a:srgbClr val="000000"/>
                </a:solidFill>
              </a:rPr>
              <a:t>achines will be capable, within twenty years, of doing any work a man can do</a:t>
            </a:r>
            <a:r>
              <a:rPr lang="en">
                <a:solidFill>
                  <a:srgbClr val="000000"/>
                </a:solidFill>
              </a:rPr>
              <a:t>”  - Herbert Simon 1965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00"/>
                </a:solidFill>
              </a:rPr>
              <a:t>"In from three to eight years we will have a machine with the general intelligence of an average human being.</a:t>
            </a:r>
            <a:r>
              <a:rPr lang="en">
                <a:solidFill>
                  <a:srgbClr val="000000"/>
                </a:solidFill>
              </a:rPr>
              <a:t>"  - Minsky 1970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1956 - 1971</a:t>
            </a:r>
            <a:r>
              <a:rPr b="1" lang="en"/>
              <a:t> </a:t>
            </a:r>
            <a:r>
              <a:rPr lang="en"/>
              <a:t>We can teach computers to learn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11700" y="1152475"/>
            <a:ext cx="816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Connectionism: c</a:t>
            </a:r>
            <a:r>
              <a:rPr b="1" lang="en">
                <a:solidFill>
                  <a:srgbClr val="000000"/>
                </a:solidFill>
              </a:rPr>
              <a:t>omputers should mimic how the brain works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Neurons</a:t>
            </a:r>
            <a:r>
              <a:rPr lang="en"/>
              <a:t> make thousands of links with other neurons, making </a:t>
            </a:r>
            <a:r>
              <a:rPr i="1" lang="en"/>
              <a:t>trillions</a:t>
            </a:r>
            <a:r>
              <a:rPr lang="en"/>
              <a:t> of possible connections in the brain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 individual neuron will fire if specific input reaches a certain threshold of electricity, otherwise no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Threshold for a neuron to fire = </a:t>
            </a:r>
            <a:r>
              <a:rPr i="1" lang="en"/>
              <a:t>activation</a:t>
            </a:r>
            <a:r>
              <a:rPr lang="en"/>
              <a:t> </a:t>
            </a:r>
            <a:r>
              <a:rPr i="1" lang="en"/>
              <a:t>weights</a:t>
            </a:r>
            <a:r>
              <a:rPr lang="en"/>
              <a:t> in a neural network</a:t>
            </a:r>
            <a:endParaRPr/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1956 - 1971 We can teach computers to learn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11700" y="1152475"/>
            <a:ext cx="574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Perceptron: </a:t>
            </a:r>
            <a:r>
              <a:rPr lang="en"/>
              <a:t>designed by Frank Rosenblatt 1958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"</a:t>
            </a:r>
            <a:r>
              <a:rPr b="1" lang="en" sz="20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the embryo of an electronic computer that [the Navy] expects will be able to walk, talk, see, write, reproduce itself and be conscious of its existence.</a:t>
            </a:r>
            <a:r>
              <a:rPr lang="en" sz="20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" - NYT 1958</a:t>
            </a:r>
            <a:endParaRPr sz="2000">
              <a:solidFill>
                <a:srgbClr val="000000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85" name="Google Shape;18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9038" y="1329475"/>
            <a:ext cx="2714625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475" y="3656300"/>
            <a:ext cx="4116324" cy="86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1956 - 1971</a:t>
            </a:r>
            <a:r>
              <a:rPr b="1" lang="en"/>
              <a:t> </a:t>
            </a:r>
            <a:r>
              <a:rPr lang="en"/>
              <a:t>We can teach innate knowledge through rules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11700" y="1152475"/>
            <a:ext cx="5743800" cy="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Perceptron</a:t>
            </a:r>
            <a:endParaRPr/>
          </a:p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00" y="1698525"/>
            <a:ext cx="4116324" cy="86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2525" y="1246324"/>
            <a:ext cx="3772474" cy="377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1959</a:t>
            </a:r>
            <a:r>
              <a:rPr lang="en"/>
              <a:t> Goodbye: the Perceptron destroyed</a:t>
            </a:r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Minsky and </a:t>
            </a:r>
            <a:r>
              <a:rPr lang="en"/>
              <a:t>Seymour Papert</a:t>
            </a:r>
            <a:r>
              <a:rPr lang="en"/>
              <a:t> publish a book “Perceptrons”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Burn piece of Perceptron approach in favor of rule approach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Perceptron cannot handle XOR operator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Shuts down funding for neural networks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Rosenblatt soon dies, never to see neural nets revindicated</a:t>
            </a:r>
            <a:endParaRPr/>
          </a:p>
        </p:txBody>
      </p:sp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0"/>
          <p:cNvPicPr preferRelativeResize="0"/>
          <p:nvPr/>
        </p:nvPicPr>
        <p:blipFill rotWithShape="1">
          <a:blip r:embed="rId3">
            <a:alphaModFix/>
          </a:blip>
          <a:srcRect b="6089" l="0" r="0" t="14620"/>
          <a:stretch/>
        </p:blipFill>
        <p:spPr>
          <a:xfrm>
            <a:off x="0" y="328650"/>
            <a:ext cx="9144000" cy="481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/>
          <p:nvPr/>
        </p:nvSpPr>
        <p:spPr>
          <a:xfrm>
            <a:off x="0" y="445025"/>
            <a:ext cx="91440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AI Winter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FFFFFF">
              <a:alpha val="9608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Funding is lost due to unmet promises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Lighthill Report 1973 shuts down funding in UK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Dreyfus at MIT argues lots of human reasoning is </a:t>
            </a:r>
            <a:r>
              <a:rPr i="1" lang="en">
                <a:solidFill>
                  <a:srgbClr val="000000"/>
                </a:solidFill>
              </a:rPr>
              <a:t>not based on logic rules</a:t>
            </a:r>
            <a:r>
              <a:rPr lang="en">
                <a:solidFill>
                  <a:srgbClr val="000000"/>
                </a:solidFill>
              </a:rPr>
              <a:t>, involving </a:t>
            </a:r>
            <a:r>
              <a:rPr lang="en">
                <a:solidFill>
                  <a:srgbClr val="000000"/>
                </a:solidFill>
              </a:rPr>
              <a:t>instinct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>
                <a:solidFill>
                  <a:srgbClr val="000000"/>
                </a:solidFill>
              </a:rPr>
              <a:t>unconscious</a:t>
            </a:r>
            <a:r>
              <a:rPr lang="en">
                <a:solidFill>
                  <a:srgbClr val="000000"/>
                </a:solidFill>
              </a:rPr>
              <a:t> reasoning</a:t>
            </a:r>
            <a:endParaRPr>
              <a:solidFill>
                <a:srgbClr val="0000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(N</a:t>
            </a:r>
            <a:r>
              <a:rPr lang="en" sz="1200">
                <a:solidFill>
                  <a:srgbClr val="000000"/>
                </a:solidFill>
              </a:rPr>
              <a:t>o AI researcher will eat lunch with Dreyfus for the next decade)</a:t>
            </a:r>
            <a:endParaRPr sz="12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Sussman: “</a:t>
            </a:r>
            <a:r>
              <a:rPr i="1" lang="en">
                <a:solidFill>
                  <a:srgbClr val="000000"/>
                </a:solidFill>
              </a:rPr>
              <a:t>using precise language to describe essentially imprecise concepts doesn't make them any more precise</a:t>
            </a:r>
            <a:r>
              <a:rPr lang="en">
                <a:solidFill>
                  <a:srgbClr val="000000"/>
                </a:solidFill>
              </a:rPr>
              <a:t>.”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1"/>
          <p:cNvPicPr preferRelativeResize="0"/>
          <p:nvPr/>
        </p:nvPicPr>
        <p:blipFill rotWithShape="1">
          <a:blip r:embed="rId3">
            <a:alphaModFix/>
          </a:blip>
          <a:srcRect b="6089" l="0" r="0" t="14620"/>
          <a:stretch/>
        </p:blipFill>
        <p:spPr>
          <a:xfrm>
            <a:off x="0" y="328650"/>
            <a:ext cx="9144000" cy="481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1"/>
          <p:cNvSpPr/>
          <p:nvPr/>
        </p:nvSpPr>
        <p:spPr>
          <a:xfrm>
            <a:off x="0" y="445025"/>
            <a:ext cx="91440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AI Winter</a:t>
            </a:r>
            <a:endParaRPr/>
          </a:p>
        </p:txBody>
      </p:sp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FFFFFF">
              <a:alpha val="9608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Funding is lost due to unmet promises and </a:t>
            </a:r>
            <a:r>
              <a:rPr b="1" lang="en" u="sng">
                <a:solidFill>
                  <a:srgbClr val="000000"/>
                </a:solidFill>
              </a:rPr>
              <a:t>fundamental</a:t>
            </a:r>
            <a:r>
              <a:rPr lang="en">
                <a:solidFill>
                  <a:srgbClr val="000000"/>
                </a:solidFill>
              </a:rPr>
              <a:t> limitations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Computational power of the day limits most applications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Lots of infighting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Limitations with logic rules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All the possibilities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Common sense reasoning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Intractability &amp; Combinatorial Explosion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1" name="Google Shape;22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r>
              <a:rPr lang="en"/>
              <a:t> with Logic rules: Yale shooting problem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Fred is alive and Alice has a gun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Alice loads the gun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Alice shoots at Fred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She missed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She shot in different direction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She hits in the arm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They’re not at the same location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She thinks she shoots at Fred but it’s a different Fred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It’s a toy gun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The gun broke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Fred was revived, life saved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A dual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Fred is dead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FF"/>
                </a:solidFill>
              </a:rPr>
              <a:t>If the first 3 events, is the 4th event true?</a:t>
            </a:r>
            <a:endParaRPr sz="30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0000FF"/>
              </a:solidFill>
            </a:endParaRPr>
          </a:p>
        </p:txBody>
      </p:sp>
      <p:sp>
        <p:nvSpPr>
          <p:cNvPr id="228" name="Google Shape;22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0BC - 1956	</a:t>
            </a:r>
            <a:r>
              <a:rPr lang="en"/>
              <a:t>Prehistory of Artificial Intelligence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1956 - 1974	</a:t>
            </a:r>
            <a:r>
              <a:rPr lang="en"/>
              <a:t>First Artificial Intelligence Spring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Break for Activities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1980 - 1987	</a:t>
            </a:r>
            <a:r>
              <a:rPr lang="en"/>
              <a:t>Second Artificial Intelligence Spring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Break for </a:t>
            </a:r>
            <a:r>
              <a:rPr lang="en"/>
              <a:t>Activities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2011 - Present</a:t>
            </a:r>
            <a:r>
              <a:rPr lang="en"/>
              <a:t>   </a:t>
            </a:r>
            <a:r>
              <a:rPr lang="en"/>
              <a:t>Third Artificial Intelligence Spring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AutoNum type="arabicPeriod"/>
            </a:pPr>
            <a:r>
              <a:rPr lang="en"/>
              <a:t>Readings &amp; Panels</a:t>
            </a:r>
            <a:endParaRPr/>
          </a:p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r>
              <a:rPr lang="en"/>
              <a:t> with Logic rules: Combinatorial Explosion  </a:t>
            </a:r>
            <a:endParaRPr/>
          </a:p>
        </p:txBody>
      </p:sp>
      <p:sp>
        <p:nvSpPr>
          <p:cNvPr id="234" name="Google Shape;234;p33"/>
          <p:cNvSpPr txBox="1"/>
          <p:nvPr>
            <p:ph idx="1" type="body"/>
          </p:nvPr>
        </p:nvSpPr>
        <p:spPr>
          <a:xfrm>
            <a:off x="460200" y="1076350"/>
            <a:ext cx="8372100" cy="31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Example: robot motion planning</a:t>
            </a:r>
            <a:endParaRPr/>
          </a:p>
        </p:txBody>
      </p:sp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3">
            <a:alphaModFix/>
          </a:blip>
          <a:srcRect b="0" l="0" r="33359" t="0"/>
          <a:stretch/>
        </p:blipFill>
        <p:spPr>
          <a:xfrm>
            <a:off x="0" y="3439975"/>
            <a:ext cx="2098500" cy="1703400"/>
          </a:xfrm>
          <a:prstGeom prst="snip1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descr="Lots of robots fell over at the DARPA Robotics Challenge Finals. Learn more: http://spectrum.ieee.org/automaton/robotics/humanoids/darpa-robotics-challenge-robots-falling&#10;Edited by Erico Guizzo/IEEE Spectrum. Footage courtesy of DARPA." id="237" name="Google Shape;237;p33" title="A Compilation of Robots Falling Down at the DARPA Robotics Challenge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7850" y="153100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1980’s from General Intelligence to Specific Applications</a:t>
            </a:r>
            <a:endParaRPr/>
          </a:p>
        </p:txBody>
      </p:sp>
      <p:sp>
        <p:nvSpPr>
          <p:cNvPr id="243" name="Google Shape;24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Expert systems: while rules can’t do everything they are useful for capturing what experts do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1989 Deep Thought at CMU can play human-level chess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Again, hype gets too high and funding is lost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FF"/>
                </a:solidFill>
              </a:rPr>
              <a:t>Can</a:t>
            </a:r>
            <a:r>
              <a:rPr lang="en" sz="3000">
                <a:solidFill>
                  <a:srgbClr val="0000FF"/>
                </a:solidFill>
              </a:rPr>
              <a:t> expert systems capture all expert-knowledge? What are the human-AI implications of expert systems?</a:t>
            </a:r>
            <a:endParaRPr sz="30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1990s - 2000s AI undercover</a:t>
            </a:r>
            <a:endParaRPr/>
          </a:p>
        </p:txBody>
      </p:sp>
      <p:sp>
        <p:nvSpPr>
          <p:cNvPr id="250" name="Google Shape;250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Many, many, many advances in computer science, probability theory, statistical learning, etc.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 sz="2000">
                <a:solidFill>
                  <a:srgbClr val="000000"/>
                </a:solidFill>
              </a:rPr>
              <a:t>“</a:t>
            </a:r>
            <a:r>
              <a:rPr b="1" lang="en" sz="20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Computer scientists and software engineers avoided the term artificial intelligence for fear of being viewed as wild-eyed dreamers.</a:t>
            </a:r>
            <a:r>
              <a:rPr b="1" lang="en" sz="2000">
                <a:solidFill>
                  <a:srgbClr val="000000"/>
                </a:solidFill>
              </a:rPr>
              <a:t>”</a:t>
            </a:r>
            <a:r>
              <a:rPr b="1" lang="en"/>
              <a:t> </a:t>
            </a:r>
            <a:r>
              <a:rPr lang="en"/>
              <a:t>- NYT 2005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Machine Learning as a field distances itself from AI</a:t>
            </a:r>
            <a:endParaRPr/>
          </a:p>
        </p:txBody>
      </p:sp>
      <p:sp>
        <p:nvSpPr>
          <p:cNvPr id="251" name="Google Shape;25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2010s - wait… now we can Machine Learn at scale</a:t>
            </a:r>
            <a:endParaRPr/>
          </a:p>
        </p:txBody>
      </p:sp>
      <p:sp>
        <p:nvSpPr>
          <p:cNvPr id="257" name="Google Shape;25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Machine learning now immensely powerful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Neural networks now practical, many earlier inventions in neural networks like back propagation in the 1980s are re-discovered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Deep learning gives big performance leaps in almost all application areas overnight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$$$ massive funding is back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FF"/>
                </a:solidFill>
              </a:rPr>
              <a:t>What factors in the 2010s enable a </a:t>
            </a:r>
            <a:r>
              <a:rPr lang="en" sz="3000">
                <a:solidFill>
                  <a:srgbClr val="0000FF"/>
                </a:solidFill>
              </a:rPr>
              <a:t>resurgence</a:t>
            </a:r>
            <a:r>
              <a:rPr lang="en" sz="3000">
                <a:solidFill>
                  <a:srgbClr val="0000FF"/>
                </a:solidFill>
              </a:rPr>
              <a:t> for AI?</a:t>
            </a:r>
            <a:endParaRPr sz="30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0000FF"/>
              </a:solidFill>
            </a:endParaRPr>
          </a:p>
        </p:txBody>
      </p:sp>
      <p:sp>
        <p:nvSpPr>
          <p:cNvPr id="258" name="Google Shape;25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2010s - wait… now we can Machine Learn at scale</a:t>
            </a:r>
            <a:endParaRPr/>
          </a:p>
        </p:txBody>
      </p:sp>
      <p:sp>
        <p:nvSpPr>
          <p:cNvPr id="264" name="Google Shape;26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Machine learning now </a:t>
            </a:r>
            <a:r>
              <a:rPr lang="en"/>
              <a:t>immensely</a:t>
            </a:r>
            <a:r>
              <a:rPr lang="en"/>
              <a:t> powerful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Neural networks now practical, many earlier inventions in neural networks like back propagation in the 1980s are re-discovered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Deep learning gives big performance leaps in almost all application areas overnight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$$$ massive funding is back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0000FF"/>
                </a:solidFill>
              </a:rPr>
              <a:t>Why is human-AI interaction </a:t>
            </a:r>
            <a:r>
              <a:rPr lang="en" sz="3000" u="sng">
                <a:solidFill>
                  <a:srgbClr val="0000FF"/>
                </a:solidFill>
              </a:rPr>
              <a:t>now</a:t>
            </a:r>
            <a:r>
              <a:rPr lang="en" sz="3000">
                <a:solidFill>
                  <a:srgbClr val="0000FF"/>
                </a:solidFill>
              </a:rPr>
              <a:t> so important?</a:t>
            </a:r>
            <a:endParaRPr sz="3000">
              <a:solidFill>
                <a:srgbClr val="0000FF"/>
              </a:solidFill>
            </a:endParaRPr>
          </a:p>
        </p:txBody>
      </p:sp>
      <p:sp>
        <p:nvSpPr>
          <p:cNvPr id="265" name="Google Shape;26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modern neural net vs. the 1970s Perceptron? </a:t>
            </a:r>
            <a:endParaRPr/>
          </a:p>
        </p:txBody>
      </p:sp>
      <p:sp>
        <p:nvSpPr>
          <p:cNvPr id="271" name="Google Shape;27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2" name="Google Shape;27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913" y="1282300"/>
            <a:ext cx="8065877" cy="3340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Thought Exercise: </a:t>
            </a:r>
            <a:endParaRPr/>
          </a:p>
        </p:txBody>
      </p:sp>
      <p:sp>
        <p:nvSpPr>
          <p:cNvPr id="278" name="Google Shape;27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FF"/>
                </a:solidFill>
              </a:rPr>
              <a:t>If machine learning approaches are so good, do we need rule-based approaches anymore?</a:t>
            </a:r>
            <a:endParaRPr sz="30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advantages and disadvantages does each approach have?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realistic applications need both? Or just one, based on the application?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rgbClr val="0000FF"/>
              </a:solidFill>
            </a:endParaRPr>
          </a:p>
        </p:txBody>
      </p:sp>
      <p:sp>
        <p:nvSpPr>
          <p:cNvPr id="279" name="Google Shape;27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Class: History of Human-AI approaches</a:t>
            </a:r>
            <a:endParaRPr/>
          </a:p>
        </p:txBody>
      </p:sp>
      <p:sp>
        <p:nvSpPr>
          <p:cNvPr id="285" name="Google Shape;285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Reading Assignments &amp; Panels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Piazza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Check in about Assignment #1</a:t>
            </a:r>
            <a:endParaRPr/>
          </a:p>
        </p:txBody>
      </p:sp>
      <p:sp>
        <p:nvSpPr>
          <p:cNvPr id="286" name="Google Shape;28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6090" l="0" r="0" t="920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0" y="445025"/>
            <a:ext cx="91440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 comes in waves of hype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FFFFFF">
              <a:alpha val="9608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AI </a:t>
            </a:r>
            <a:r>
              <a:rPr b="1" lang="en">
                <a:solidFill>
                  <a:srgbClr val="000000"/>
                </a:solidFill>
              </a:rPr>
              <a:t>Spring</a:t>
            </a:r>
            <a:r>
              <a:rPr lang="en">
                <a:solidFill>
                  <a:srgbClr val="000000"/>
                </a:solidFill>
              </a:rPr>
              <a:t> is a time period when new technology prompts a period of intense funding and research around AI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b="1" lang="en">
                <a:solidFill>
                  <a:srgbClr val="000000"/>
                </a:solidFill>
              </a:rPr>
              <a:t>breaking point</a:t>
            </a:r>
            <a:r>
              <a:rPr lang="en">
                <a:solidFill>
                  <a:srgbClr val="000000"/>
                </a:solidFill>
              </a:rPr>
              <a:t> where expectations fail to meet reality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AI </a:t>
            </a:r>
            <a:r>
              <a:rPr b="1" lang="en">
                <a:solidFill>
                  <a:srgbClr val="000000"/>
                </a:solidFill>
              </a:rPr>
              <a:t>Winter</a:t>
            </a:r>
            <a:r>
              <a:rPr lang="en">
                <a:solidFill>
                  <a:srgbClr val="000000"/>
                </a:solidFill>
              </a:rPr>
              <a:t> is a time period when much lower funding is given to AI and research is slower or more incremental.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89500" y="305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Ancient </a:t>
            </a: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automaton</a:t>
            </a:r>
            <a:endParaRPr b="1"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750" y="877825"/>
            <a:ext cx="2871646" cy="4179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3933750" y="228925"/>
            <a:ext cx="4538700" cy="11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“... </a:t>
            </a:r>
            <a:r>
              <a:rPr b="1" lang="en" sz="3000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by discovering the true nature of the gods, man has been able to reproduce it.</a:t>
            </a:r>
            <a:r>
              <a:rPr lang="en" sz="3000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"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-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maybe some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 guy named Hermes Trismegistus &lt; 200 BC</a:t>
            </a:r>
            <a:endParaRPr sz="1200"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5625" y="2708225"/>
            <a:ext cx="3699872" cy="243527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89500" y="4452225"/>
            <a:ext cx="35601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Ancient Greek myth of Pygmalion</a:t>
            </a:r>
            <a:endParaRPr b="1" sz="1200">
              <a:solidFill>
                <a:schemeClr val="accent6"/>
              </a:solidFill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5342675" y="2518250"/>
            <a:ext cx="35601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Automaton</a:t>
            </a:r>
            <a:r>
              <a:rPr b="1" lang="en" sz="1200">
                <a:solidFill>
                  <a:schemeClr val="accent6"/>
                </a:solidFill>
              </a:rPr>
              <a:t> theatre circa 1662, Osaka Japan</a:t>
            </a:r>
            <a:endParaRPr b="1" sz="12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83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Dreams of Robots </a:t>
            </a:r>
            <a:endParaRPr b="1"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1860s - 1940s</a:t>
            </a:r>
            <a:endParaRPr b="1"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0" l="8390" r="38164" t="0"/>
          <a:stretch/>
        </p:blipFill>
        <p:spPr>
          <a:xfrm>
            <a:off x="152400" y="1565450"/>
            <a:ext cx="3110001" cy="327325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7250" y="285810"/>
            <a:ext cx="2509500" cy="195971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0" y="4146575"/>
            <a:ext cx="25095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“Metropolis” a 1927 Silent Film</a:t>
            </a:r>
            <a:endParaRPr b="1" sz="1200">
              <a:solidFill>
                <a:schemeClr val="accent6"/>
              </a:solidFill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3444750" y="1941175"/>
            <a:ext cx="24759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“R.U.R” a 1920 play </a:t>
            </a:r>
            <a:endParaRPr b="1" sz="1200">
              <a:solidFill>
                <a:schemeClr val="accent6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5958225" y="498350"/>
            <a:ext cx="31848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News Cycle"/>
                <a:ea typeface="News Cycle"/>
                <a:cs typeface="News Cycle"/>
                <a:sym typeface="News Cycle"/>
              </a:rPr>
              <a:t>“...the time will come when the machines will hold the real supremacy over the world.”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- 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1863 article by Samuel Butler</a:t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3393450" y="2571750"/>
            <a:ext cx="5674500" cy="24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1942 Asimov's Laws</a:t>
            </a:r>
            <a:endParaRPr b="1" sz="2400">
              <a:solidFill>
                <a:srgbClr val="222222"/>
              </a:solidFill>
              <a:highlight>
                <a:srgbClr val="FFFFFF"/>
              </a:highlight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News Cycle"/>
              <a:buAutoNum type="arabicPeriod"/>
            </a:pPr>
            <a:r>
              <a:rPr b="1" lang="en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A robot may not injure a human being or, through inaction, allow a human being to come to harm.</a:t>
            </a:r>
            <a:endParaRPr b="1">
              <a:solidFill>
                <a:srgbClr val="222222"/>
              </a:solidFill>
              <a:highlight>
                <a:srgbClr val="FFFFFF"/>
              </a:highlight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News Cycle"/>
              <a:buAutoNum type="arabicPeriod"/>
            </a:pPr>
            <a:r>
              <a:rPr b="1" lang="en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A robot must obey the orders given it by human beings except where such orders would conflict with the First Law.</a:t>
            </a:r>
            <a:endParaRPr b="1">
              <a:solidFill>
                <a:srgbClr val="222222"/>
              </a:solidFill>
              <a:highlight>
                <a:srgbClr val="FFFFFF"/>
              </a:highlight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News Cycle"/>
              <a:buAutoNum type="arabicPeriod"/>
            </a:pPr>
            <a:r>
              <a:rPr b="1" lang="en">
                <a:solidFill>
                  <a:srgbClr val="222222"/>
                </a:solidFill>
                <a:highlight>
                  <a:srgbClr val="FFFFFF"/>
                </a:highlight>
                <a:latin typeface="News Cycle"/>
                <a:ea typeface="News Cycle"/>
                <a:cs typeface="News Cycle"/>
                <a:sym typeface="News Cycle"/>
              </a:rPr>
              <a:t>A robot must protect its own existence as long as such protection does not conflict with the First or Second Laws.</a:t>
            </a:r>
            <a:endParaRPr b="1">
              <a:solidFill>
                <a:srgbClr val="222222"/>
              </a:solidFill>
              <a:highlight>
                <a:srgbClr val="FFFFFF"/>
              </a:highlight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1950 - 1956 </a:t>
            </a:r>
            <a:r>
              <a:rPr lang="en"/>
              <a:t>Beginnings of Computer Science</a:t>
            </a:r>
            <a:endParaRPr b="1"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597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Lots of people: </a:t>
            </a:r>
            <a:r>
              <a:rPr b="1" lang="en"/>
              <a:t>What truly </a:t>
            </a:r>
            <a:r>
              <a:rPr b="1" i="1" lang="en"/>
              <a:t>is</a:t>
            </a:r>
            <a:r>
              <a:rPr b="1" lang="en"/>
              <a:t> human intelligence?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Alan Turing: </a:t>
            </a:r>
            <a:r>
              <a:rPr b="1" lang="en"/>
              <a:t>How</a:t>
            </a:r>
            <a:r>
              <a:rPr b="1" lang="en"/>
              <a:t> can we </a:t>
            </a:r>
            <a:r>
              <a:rPr b="1" lang="en"/>
              <a:t>decide </a:t>
            </a:r>
            <a:r>
              <a:rPr b="1" lang="en"/>
              <a:t>when a machine has achieved human-level intelligence?</a:t>
            </a:r>
            <a:endParaRPr b="1"/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5323" y="1061625"/>
            <a:ext cx="2610824" cy="386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/>
          <p:nvPr/>
        </p:nvSpPr>
        <p:spPr>
          <a:xfrm>
            <a:off x="6465322" y="4501725"/>
            <a:ext cx="26109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Alan Turing</a:t>
            </a:r>
            <a:endParaRPr b="1" sz="12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1950 - 1956 Beginnings of Computer Science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597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Lots of people: </a:t>
            </a:r>
            <a:r>
              <a:rPr b="1" lang="en"/>
              <a:t>What truly </a:t>
            </a:r>
            <a:r>
              <a:rPr b="1" i="1" lang="en"/>
              <a:t>is</a:t>
            </a:r>
            <a:r>
              <a:rPr b="1" lang="en"/>
              <a:t> human intelligence?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Alan Turing: </a:t>
            </a:r>
            <a:r>
              <a:rPr b="1" lang="en"/>
              <a:t>How can we decide when a machine has achieved human-level intelligence?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The p</a:t>
            </a:r>
            <a:r>
              <a:rPr b="1" lang="en"/>
              <a:t>oliteness convention:</a:t>
            </a:r>
            <a:r>
              <a:rPr i="1" lang="en"/>
              <a:t> </a:t>
            </a:r>
            <a:br>
              <a:rPr i="1" lang="en"/>
            </a:b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If a machine behaves as intelligently as a human being, </a:t>
            </a:r>
            <a:r>
              <a:rPr i="1" lang="en" sz="2800" u="sng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then it is</a:t>
            </a:r>
            <a:r>
              <a:rPr i="1" lang="en" sz="2800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 as intelligent as a human being</a:t>
            </a:r>
            <a:endParaRPr sz="2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5323" y="1061625"/>
            <a:ext cx="2610824" cy="386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>
            <a:off x="6465322" y="4501725"/>
            <a:ext cx="2610900" cy="42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Alan Turing</a:t>
            </a:r>
            <a:endParaRPr b="1" sz="12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1950 - 1956 Beginnings of Computer Science</a:t>
            </a:r>
            <a:endParaRPr/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311700" y="1152475"/>
            <a:ext cx="463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Turing Test 1950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Player </a:t>
            </a:r>
            <a:r>
              <a:rPr b="1" lang="en">
                <a:solidFill>
                  <a:srgbClr val="FF0000"/>
                </a:solidFill>
              </a:rPr>
              <a:t>C</a:t>
            </a:r>
            <a:r>
              <a:rPr lang="en"/>
              <a:t> uses natural language typing to hidden players </a:t>
            </a:r>
            <a:r>
              <a:rPr b="1" lang="en">
                <a:solidFill>
                  <a:srgbClr val="FF0000"/>
                </a:solidFill>
              </a:rPr>
              <a:t>A </a:t>
            </a:r>
            <a:r>
              <a:rPr lang="en"/>
              <a:t> and</a:t>
            </a:r>
            <a:r>
              <a:rPr b="1" lang="en">
                <a:solidFill>
                  <a:srgbClr val="FF0000"/>
                </a:solidFill>
              </a:rPr>
              <a:t> B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Player </a:t>
            </a:r>
            <a:r>
              <a:rPr b="1" lang="en">
                <a:solidFill>
                  <a:srgbClr val="FF0000"/>
                </a:solidFill>
              </a:rPr>
              <a:t>C</a:t>
            </a:r>
            <a:r>
              <a:rPr lang="en"/>
              <a:t> attempts to uncover which player is human.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AI has been achieved if player </a:t>
            </a:r>
            <a:r>
              <a:rPr b="1" lang="en">
                <a:solidFill>
                  <a:srgbClr val="FF0000"/>
                </a:solidFill>
              </a:rPr>
              <a:t>C</a:t>
            </a:r>
            <a:r>
              <a:rPr lang="en"/>
              <a:t> decides that the machine player is human.</a:t>
            </a:r>
            <a:endParaRPr/>
          </a:p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050" y="1152475"/>
            <a:ext cx="3893100" cy="296841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/>
        </p:nvSpPr>
        <p:spPr>
          <a:xfrm>
            <a:off x="235500" y="4612825"/>
            <a:ext cx="54078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/>
              <a:t>(Turing’s death comes in 1954 at the age of 41 )</a:t>
            </a:r>
            <a:endParaRPr i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5975"/>
            <a:ext cx="9144000" cy="36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84724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2383" y="2113300"/>
            <a:ext cx="2493770" cy="191928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/>
          <p:nvPr/>
        </p:nvSpPr>
        <p:spPr>
          <a:xfrm>
            <a:off x="7758001" y="3972000"/>
            <a:ext cx="1398300" cy="29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6"/>
                </a:solidFill>
              </a:rPr>
              <a:t>Allan Newell, CMU</a:t>
            </a:r>
            <a:endParaRPr b="1" sz="1000">
              <a:solidFill>
                <a:schemeClr val="accent6"/>
              </a:solidFill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6243475" y="3972000"/>
            <a:ext cx="1330200" cy="29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6"/>
                </a:solidFill>
              </a:rPr>
              <a:t>Herbert Simon, CMU</a:t>
            </a:r>
            <a:endParaRPr b="1" sz="1000">
              <a:solidFill>
                <a:schemeClr val="accent6"/>
              </a:solidFill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5">
            <a:alphaModFix/>
          </a:blip>
          <a:srcRect b="0" l="35107" r="0" t="0"/>
          <a:stretch/>
        </p:blipFill>
        <p:spPr>
          <a:xfrm>
            <a:off x="895825" y="1704732"/>
            <a:ext cx="1398302" cy="144558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/>
          <p:nvPr/>
        </p:nvSpPr>
        <p:spPr>
          <a:xfrm>
            <a:off x="764125" y="3011875"/>
            <a:ext cx="1615800" cy="29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6"/>
                </a:solidFill>
              </a:rPr>
              <a:t>Marvin Minsky, MIT</a:t>
            </a:r>
            <a:endParaRPr b="1" sz="1000">
              <a:solidFill>
                <a:schemeClr val="accent6"/>
              </a:solidFill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8611" y="1704057"/>
            <a:ext cx="1087895" cy="1631846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2"/>
          <p:cNvSpPr/>
          <p:nvPr/>
        </p:nvSpPr>
        <p:spPr>
          <a:xfrm>
            <a:off x="2380000" y="3417600"/>
            <a:ext cx="1689300" cy="393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6"/>
                </a:solidFill>
              </a:rPr>
              <a:t>John McCarthy, Dartmouth/ Stanford</a:t>
            </a:r>
            <a:endParaRPr b="1" sz="1000">
              <a:solidFill>
                <a:schemeClr val="accent6"/>
              </a:solidFill>
            </a:endParaRPr>
          </a:p>
        </p:txBody>
      </p:sp>
      <p:sp>
        <p:nvSpPr>
          <p:cNvPr id="145" name="Google Shape;145;p22"/>
          <p:cNvSpPr/>
          <p:nvPr/>
        </p:nvSpPr>
        <p:spPr>
          <a:xfrm rot="1353137">
            <a:off x="3736877" y="2045129"/>
            <a:ext cx="1398265" cy="393607"/>
          </a:xfrm>
          <a:custGeom>
            <a:rect b="b" l="l" r="r" t="t"/>
            <a:pathLst>
              <a:path extrusionOk="0" h="22557" w="54974">
                <a:moveTo>
                  <a:pt x="0" y="15644"/>
                </a:moveTo>
                <a:cubicBezTo>
                  <a:pt x="3010" y="11266"/>
                  <a:pt x="5021" y="5293"/>
                  <a:pt x="9876" y="3135"/>
                </a:cubicBezTo>
                <a:cubicBezTo>
                  <a:pt x="17629" y="-311"/>
                  <a:pt x="26854" y="-563"/>
                  <a:pt x="35223" y="831"/>
                </a:cubicBezTo>
                <a:cubicBezTo>
                  <a:pt x="44877" y="2439"/>
                  <a:pt x="54974" y="12770"/>
                  <a:pt x="54974" y="22557"/>
                </a:cubicBezTo>
              </a:path>
            </a:pathLst>
          </a:cu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triangle"/>
          </a:ln>
        </p:spPr>
      </p:sp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Summer Camp: Researchers gather at Dartmouth in 1956 and Artificial Intelligence is born as a field.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